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2"/>
    <p:sldId id="264" r:id="rId3"/>
  </p:sldIdLst>
  <p:sldSz cx="7556500" cy="10693400"/>
  <p:notesSz cx="6858000" cy="9144000"/>
  <p:embeddedFontLst>
    <p:embeddedFont>
      <p:font typeface="源柔ゴシック Bold" panose="020B0600070205080204" charset="-128"/>
      <p:regular r:id="rId5"/>
    </p:embeddedFont>
    <p:embeddedFont>
      <p:font typeface="Meiryo UI" panose="020B0604030504040204" pitchFamily="50" charset="-128"/>
      <p:regular r:id="rId6"/>
      <p:bold r:id="rId7"/>
      <p:italic r:id="rId8"/>
      <p:boldItalic r:id="rId9"/>
    </p:embeddedFont>
    <p:embeddedFont>
      <p:font typeface="メイリオ" panose="020B0604030504040204" pitchFamily="50" charset="-128"/>
      <p:regular r:id="rId10"/>
      <p:bold r:id="rId11"/>
      <p:italic r:id="rId12"/>
      <p:boldItalic r:id="rId13"/>
    </p:embeddedFont>
    <p:embeddedFont>
      <p:font typeface="游ゴシック" panose="020B0400000000000000" pitchFamily="50" charset="-128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2418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35684-07F9-49A6-92EE-DAE6E879250D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D710D-785C-4621-A416-82304EDC06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7661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3779" indent="-269756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83547" indent="-21550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17568" indent="-21550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51590" indent="-21550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85611" indent="-21550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19634" indent="-21550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53654" indent="-21550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87676" indent="-21550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272566E-2F75-4122-B39D-001E89B011E2}" type="slidenum">
              <a:rPr lang="en-US" altLang="ja-JP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ja-JP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6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hyperlink" Target="https://forms.gle/6FDsiAoMH4vpX8gf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24B32394-B633-8986-4050-EAA82DE6A1CF}"/>
              </a:ext>
            </a:extLst>
          </p:cNvPr>
          <p:cNvSpPr/>
          <p:nvPr/>
        </p:nvSpPr>
        <p:spPr>
          <a:xfrm>
            <a:off x="-466896" y="-110318"/>
            <a:ext cx="8305481" cy="38763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5341543" y="1706352"/>
            <a:ext cx="2088551" cy="199666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sp>
        <p:nvSpPr>
          <p:cNvPr id="159" name="四角形: 角を丸くする 158">
            <a:extLst>
              <a:ext uri="{FF2B5EF4-FFF2-40B4-BE49-F238E27FC236}">
                <a16:creationId xmlns:a16="http://schemas.microsoft.com/office/drawing/2014/main" id="{E2E45957-F1FA-0979-12B4-87DBD19E8DCB}"/>
              </a:ext>
            </a:extLst>
          </p:cNvPr>
          <p:cNvSpPr/>
          <p:nvPr/>
        </p:nvSpPr>
        <p:spPr>
          <a:xfrm>
            <a:off x="422921" y="5925288"/>
            <a:ext cx="6525843" cy="1173556"/>
          </a:xfrm>
          <a:prstGeom prst="roundRect">
            <a:avLst>
              <a:gd name="adj" fmla="val 8967"/>
            </a:avLst>
          </a:prstGeom>
          <a:solidFill>
            <a:schemeClr val="bg1"/>
          </a:solidFill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4"/>
          <p:cNvSpPr txBox="1"/>
          <p:nvPr/>
        </p:nvSpPr>
        <p:spPr>
          <a:xfrm>
            <a:off x="-593302" y="-4353827"/>
            <a:ext cx="8912593" cy="96277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768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287337" y="2439633"/>
            <a:ext cx="2076458" cy="211466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768"/>
              </a:lnSpc>
            </a:pPr>
            <a:endParaRPr/>
          </a:p>
        </p:txBody>
      </p:sp>
      <p:grpSp>
        <p:nvGrpSpPr>
          <p:cNvPr id="17" name="Group 17"/>
          <p:cNvGrpSpPr/>
          <p:nvPr/>
        </p:nvGrpSpPr>
        <p:grpSpPr>
          <a:xfrm>
            <a:off x="-466896" y="9744782"/>
            <a:ext cx="8692190" cy="1006291"/>
            <a:chOff x="-30020" y="-28575"/>
            <a:chExt cx="2313574" cy="197029"/>
          </a:xfrm>
        </p:grpSpPr>
        <p:sp>
          <p:nvSpPr>
            <p:cNvPr id="18" name="Freeform 18"/>
            <p:cNvSpPr/>
            <p:nvPr/>
          </p:nvSpPr>
          <p:spPr>
            <a:xfrm>
              <a:off x="-30020" y="5918"/>
              <a:ext cx="2313574" cy="162536"/>
            </a:xfrm>
            <a:custGeom>
              <a:avLst/>
              <a:gdLst/>
              <a:ahLst/>
              <a:cxnLst/>
              <a:rect l="l" t="t" r="r" b="b"/>
              <a:pathLst>
                <a:path w="2283554" h="168454">
                  <a:moveTo>
                    <a:pt x="42367" y="0"/>
                  </a:moveTo>
                  <a:lnTo>
                    <a:pt x="2241187" y="0"/>
                  </a:lnTo>
                  <a:cubicBezTo>
                    <a:pt x="2252423" y="0"/>
                    <a:pt x="2263199" y="4464"/>
                    <a:pt x="2271145" y="12409"/>
                  </a:cubicBezTo>
                  <a:cubicBezTo>
                    <a:pt x="2279090" y="20354"/>
                    <a:pt x="2283554" y="31130"/>
                    <a:pt x="2283554" y="42367"/>
                  </a:cubicBezTo>
                  <a:lnTo>
                    <a:pt x="2283554" y="126087"/>
                  </a:lnTo>
                  <a:cubicBezTo>
                    <a:pt x="2283554" y="149486"/>
                    <a:pt x="2264585" y="168454"/>
                    <a:pt x="2241187" y="168454"/>
                  </a:cubicBezTo>
                  <a:lnTo>
                    <a:pt x="42367" y="168454"/>
                  </a:lnTo>
                  <a:cubicBezTo>
                    <a:pt x="18968" y="168454"/>
                    <a:pt x="0" y="149486"/>
                    <a:pt x="0" y="126087"/>
                  </a:cubicBezTo>
                  <a:lnTo>
                    <a:pt x="0" y="42367"/>
                  </a:lnTo>
                  <a:cubicBezTo>
                    <a:pt x="0" y="18968"/>
                    <a:pt x="18968" y="0"/>
                    <a:pt x="42367" y="0"/>
                  </a:cubicBezTo>
                  <a:close/>
                </a:path>
              </a:pathLst>
            </a:custGeom>
            <a:solidFill>
              <a:srgbClr val="CD99A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283554" cy="197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sp>
        <p:nvSpPr>
          <p:cNvPr id="92" name="TextBox 92"/>
          <p:cNvSpPr txBox="1"/>
          <p:nvPr/>
        </p:nvSpPr>
        <p:spPr>
          <a:xfrm>
            <a:off x="338167" y="860592"/>
            <a:ext cx="751830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sz="4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 panose="020B0600070205080204" charset="-128"/>
                <a:sym typeface="源柔ゴシック Heavy"/>
              </a:rPr>
              <a:t>定期巡回 随時対応サービス</a:t>
            </a:r>
            <a:endParaRPr lang="en-US" altLang="ja-JP" sz="4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源柔ゴシック Heavy" panose="020B0600070205080204" charset="-128"/>
              <a:sym typeface="源柔ゴシック Heavy"/>
            </a:endParaRPr>
          </a:p>
          <a:p>
            <a:pPr>
              <a:spcBef>
                <a:spcPct val="0"/>
              </a:spcBef>
            </a:pPr>
            <a:r>
              <a:rPr lang="ja-JP" altLang="en-US" sz="4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 panose="020B0600070205080204" charset="-128"/>
                <a:sym typeface="源柔ゴシック Heavy"/>
              </a:rPr>
              <a:t>アドバイザー派遣</a:t>
            </a:r>
            <a:endParaRPr lang="en-US" sz="4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源柔ゴシック Heavy" panose="020B0600070205080204" charset="-128"/>
              <a:sym typeface="源柔ゴシック Heavy"/>
            </a:endParaRPr>
          </a:p>
        </p:txBody>
      </p:sp>
      <p:sp>
        <p:nvSpPr>
          <p:cNvPr id="94" name="AutoShape 94"/>
          <p:cNvSpPr/>
          <p:nvPr/>
        </p:nvSpPr>
        <p:spPr>
          <a:xfrm flipV="1">
            <a:off x="-1671409" y="5222223"/>
            <a:ext cx="152597" cy="116093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24" name="Group 124"/>
          <p:cNvGrpSpPr/>
          <p:nvPr/>
        </p:nvGrpSpPr>
        <p:grpSpPr>
          <a:xfrm>
            <a:off x="-34095" y="8979559"/>
            <a:ext cx="8106117" cy="1121803"/>
            <a:chOff x="0" y="0"/>
            <a:chExt cx="2905049" cy="402029"/>
          </a:xfrm>
          <a:solidFill>
            <a:schemeClr val="accent5">
              <a:lumMod val="75000"/>
            </a:schemeClr>
          </a:solidFill>
        </p:grpSpPr>
        <p:sp>
          <p:nvSpPr>
            <p:cNvPr id="125" name="Freeform 125"/>
            <p:cNvSpPr/>
            <p:nvPr/>
          </p:nvSpPr>
          <p:spPr>
            <a:xfrm>
              <a:off x="0" y="0"/>
              <a:ext cx="2905049" cy="402029"/>
            </a:xfrm>
            <a:custGeom>
              <a:avLst/>
              <a:gdLst/>
              <a:ahLst/>
              <a:cxnLst/>
              <a:rect l="l" t="t" r="r" b="b"/>
              <a:pathLst>
                <a:path w="2905049" h="402029">
                  <a:moveTo>
                    <a:pt x="0" y="0"/>
                  </a:moveTo>
                  <a:lnTo>
                    <a:pt x="2905049" y="0"/>
                  </a:lnTo>
                  <a:lnTo>
                    <a:pt x="2905049" y="402029"/>
                  </a:lnTo>
                  <a:lnTo>
                    <a:pt x="0" y="40202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26" name="TextBox 126"/>
            <p:cNvSpPr txBox="1"/>
            <p:nvPr/>
          </p:nvSpPr>
          <p:spPr>
            <a:xfrm>
              <a:off x="0" y="-28575"/>
              <a:ext cx="2905049" cy="43060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sp>
        <p:nvSpPr>
          <p:cNvPr id="131" name="TextBox 131"/>
          <p:cNvSpPr txBox="1"/>
          <p:nvPr/>
        </p:nvSpPr>
        <p:spPr>
          <a:xfrm>
            <a:off x="346926" y="3810033"/>
            <a:ext cx="4355716" cy="44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4"/>
              </a:lnSpc>
              <a:spcBef>
                <a:spcPct val="0"/>
              </a:spcBef>
            </a:pPr>
            <a:r>
              <a:rPr lang="ja-JP" altLang="en-US" sz="24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Bold"/>
                <a:sym typeface="源柔ゴシック Bold"/>
              </a:rPr>
              <a:t>運営</a:t>
            </a:r>
            <a:r>
              <a:rPr lang="ja-JP" altLang="en-US" sz="2400" b="1" dirty="0">
                <a:solidFill>
                  <a:schemeClr val="accent5">
                    <a:lumMod val="50000"/>
                  </a:schemeClr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課題へ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の</a:t>
            </a:r>
            <a:r>
              <a:rPr lang="ja-JP" altLang="en-US" sz="2400" b="1" dirty="0">
                <a:solidFill>
                  <a:schemeClr val="accent5">
                    <a:lumMod val="50000"/>
                  </a:schemeClr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ヒントをご提案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133" name="TextBox 133"/>
          <p:cNvSpPr txBox="1"/>
          <p:nvPr/>
        </p:nvSpPr>
        <p:spPr>
          <a:xfrm>
            <a:off x="695483" y="10201393"/>
            <a:ext cx="5980721" cy="3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ja-JP" altLang="en-US" sz="2000" b="1" dirty="0">
                <a:solidFill>
                  <a:srgbClr val="FFFFFF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▼お申込み方法は裏面をご覧ください▼</a:t>
            </a:r>
            <a:endParaRPr lang="en-US" sz="2000" b="1" dirty="0">
              <a:solidFill>
                <a:srgbClr val="FFFFFF"/>
              </a:solidFill>
              <a:latin typeface="源柔ゴシック Bold"/>
              <a:ea typeface="源柔ゴシック Bold"/>
              <a:cs typeface="源柔ゴシック Bold"/>
              <a:sym typeface="源柔ゴシック Bold"/>
            </a:endParaRPr>
          </a:p>
        </p:txBody>
      </p:sp>
      <p:sp>
        <p:nvSpPr>
          <p:cNvPr id="141" name="TextBox 7">
            <a:extLst>
              <a:ext uri="{FF2B5EF4-FFF2-40B4-BE49-F238E27FC236}">
                <a16:creationId xmlns:a16="http://schemas.microsoft.com/office/drawing/2014/main" id="{D371A20A-87C7-5D65-BB4A-877F8EEE1157}"/>
              </a:ext>
            </a:extLst>
          </p:cNvPr>
          <p:cNvSpPr txBox="1"/>
          <p:nvPr/>
        </p:nvSpPr>
        <p:spPr>
          <a:xfrm>
            <a:off x="204236" y="9129845"/>
            <a:ext cx="71480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7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委託 </a:t>
            </a:r>
            <a:r>
              <a:rPr lang="en-US" altLang="ja-JP" sz="17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</a:t>
            </a:r>
            <a:r>
              <a:rPr lang="ja-JP" altLang="en-US" sz="17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長野県　受託 </a:t>
            </a:r>
            <a:r>
              <a:rPr lang="en-US" altLang="ja-JP" sz="17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</a:t>
            </a:r>
            <a:r>
              <a:rPr lang="ja-JP" altLang="en-US" sz="17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全国定期巡回・随時対応型訪問介護看護協議会</a:t>
            </a:r>
            <a:endParaRPr lang="en-US" altLang="ja-JP" sz="17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2" name="TextBox 7">
            <a:extLst>
              <a:ext uri="{FF2B5EF4-FFF2-40B4-BE49-F238E27FC236}">
                <a16:creationId xmlns:a16="http://schemas.microsoft.com/office/drawing/2014/main" id="{9144BB91-C7DD-92FD-F2E4-FE522DE05BAF}"/>
              </a:ext>
            </a:extLst>
          </p:cNvPr>
          <p:cNvSpPr txBox="1"/>
          <p:nvPr/>
        </p:nvSpPr>
        <p:spPr>
          <a:xfrm>
            <a:off x="2043939" y="9587146"/>
            <a:ext cx="56474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☎</a:t>
            </a:r>
            <a:r>
              <a:rPr lang="en-US" altLang="ja-JP" sz="1300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メイリオ" panose="020B0604030504040204" pitchFamily="50" charset="-128"/>
              </a:rPr>
              <a:t>03-6630-7488</a:t>
            </a:r>
            <a:r>
              <a:rPr lang="ja-JP" altLang="en-US" sz="11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（平日</a:t>
            </a:r>
            <a:r>
              <a:rPr lang="en-US" altLang="ja-JP" sz="11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9:00</a:t>
            </a:r>
            <a:r>
              <a:rPr lang="ja-JP" altLang="en-US" sz="11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～</a:t>
            </a:r>
            <a:r>
              <a:rPr lang="en-US" altLang="ja-JP" sz="11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18:00</a:t>
            </a:r>
            <a:r>
              <a:rPr lang="ja-JP" altLang="en-US" sz="11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　</a:t>
            </a:r>
            <a:r>
              <a:rPr lang="en-US" altLang="ja-JP" sz="13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mail</a:t>
            </a:r>
            <a:r>
              <a:rPr lang="ja-JP" altLang="en-US" sz="13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en-US" altLang="ja-JP" sz="13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office@24h-care.com</a:t>
            </a:r>
          </a:p>
        </p:txBody>
      </p:sp>
      <p:sp>
        <p:nvSpPr>
          <p:cNvPr id="145" name="矢印: 五方向 144">
            <a:extLst>
              <a:ext uri="{FF2B5EF4-FFF2-40B4-BE49-F238E27FC236}">
                <a16:creationId xmlns:a16="http://schemas.microsoft.com/office/drawing/2014/main" id="{B435B392-E1DC-CEDD-0FB9-144C2AE40205}"/>
              </a:ext>
            </a:extLst>
          </p:cNvPr>
          <p:cNvSpPr/>
          <p:nvPr/>
        </p:nvSpPr>
        <p:spPr>
          <a:xfrm>
            <a:off x="420878" y="9541094"/>
            <a:ext cx="1623061" cy="364017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お問合せ</a:t>
            </a:r>
          </a:p>
        </p:txBody>
      </p:sp>
      <p:pic>
        <p:nvPicPr>
          <p:cNvPr id="148" name="図 147" descr="抽象, 挿絵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4266E7F-EDC3-D3CF-1BF0-35113CEFA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33" y="3932237"/>
            <a:ext cx="2913496" cy="2185122"/>
          </a:xfrm>
          <a:prstGeom prst="rect">
            <a:avLst/>
          </a:prstGeom>
        </p:spPr>
      </p:pic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24656E55-C008-2F38-5B3E-860B497EF621}"/>
              </a:ext>
            </a:extLst>
          </p:cNvPr>
          <p:cNvSpPr txBox="1"/>
          <p:nvPr/>
        </p:nvSpPr>
        <p:spPr>
          <a:xfrm>
            <a:off x="338167" y="4314006"/>
            <a:ext cx="5533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定期巡回・随時対応サービスの立ち上げに向けて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準備を進めている方、運営の中で課題を感じている方、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どちらも大歓迎です。</a:t>
            </a:r>
            <a:br>
              <a:rPr lang="ja-JP" altLang="en-US" sz="1600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経験豊富なアドバイザーが、現場に即した実践的な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アドバイスで解決の糸口を一緒に見つけます。</a:t>
            </a:r>
            <a:endParaRPr kumimoji="1" lang="ja-JP" altLang="en-US" sz="1600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0" name="四角形: 角を丸くする 149">
            <a:extLst>
              <a:ext uri="{FF2B5EF4-FFF2-40B4-BE49-F238E27FC236}">
                <a16:creationId xmlns:a16="http://schemas.microsoft.com/office/drawing/2014/main" id="{7EF0AE46-DC2D-58E0-749B-9528D239649B}"/>
              </a:ext>
            </a:extLst>
          </p:cNvPr>
          <p:cNvSpPr/>
          <p:nvPr/>
        </p:nvSpPr>
        <p:spPr>
          <a:xfrm>
            <a:off x="338167" y="5736723"/>
            <a:ext cx="1269397" cy="3379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対象</a:t>
            </a: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822F5331-5E30-ADB0-2ED2-30D2B142EA8B}"/>
              </a:ext>
            </a:extLst>
          </p:cNvPr>
          <p:cNvSpPr txBox="1"/>
          <p:nvPr/>
        </p:nvSpPr>
        <p:spPr>
          <a:xfrm>
            <a:off x="1232408" y="6144929"/>
            <a:ext cx="5920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長野県内で令和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年～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年度に事業開始を計画・準備・検討している事業者</a:t>
            </a:r>
            <a:br>
              <a:rPr lang="ja-JP" altLang="en-US" sz="1400" dirty="0"/>
            </a:br>
            <a:endParaRPr kumimoji="1" lang="ja-JP" altLang="en-US" sz="1400" dirty="0"/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34BDC892-33BB-4F25-2F8F-78C30CBDB2EF}"/>
              </a:ext>
            </a:extLst>
          </p:cNvPr>
          <p:cNvSpPr txBox="1"/>
          <p:nvPr/>
        </p:nvSpPr>
        <p:spPr>
          <a:xfrm>
            <a:off x="1245283" y="6466253"/>
            <a:ext cx="5507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長野県内ですでに定期巡回・随時対応サービスを展開している事業者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647D2058-D210-9DE1-C57C-5B539462DD02}"/>
              </a:ext>
            </a:extLst>
          </p:cNvPr>
          <p:cNvSpPr txBox="1"/>
          <p:nvPr/>
        </p:nvSpPr>
        <p:spPr>
          <a:xfrm>
            <a:off x="1232408" y="6777814"/>
            <a:ext cx="4994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長野県内の社会福祉法人・医療法人・民間企業・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NPO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法人 等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6" name="フローチャート: 結合子 155">
            <a:extLst>
              <a:ext uri="{FF2B5EF4-FFF2-40B4-BE49-F238E27FC236}">
                <a16:creationId xmlns:a16="http://schemas.microsoft.com/office/drawing/2014/main" id="{A0D354B8-D3D9-8A55-25BB-D937909F95A3}"/>
              </a:ext>
            </a:extLst>
          </p:cNvPr>
          <p:cNvSpPr/>
          <p:nvPr/>
        </p:nvSpPr>
        <p:spPr>
          <a:xfrm>
            <a:off x="1043527" y="6201390"/>
            <a:ext cx="154771" cy="153889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フローチャート: 結合子 156">
            <a:extLst>
              <a:ext uri="{FF2B5EF4-FFF2-40B4-BE49-F238E27FC236}">
                <a16:creationId xmlns:a16="http://schemas.microsoft.com/office/drawing/2014/main" id="{2498B514-5F96-3165-1C76-7195C5CC1A8C}"/>
              </a:ext>
            </a:extLst>
          </p:cNvPr>
          <p:cNvSpPr/>
          <p:nvPr/>
        </p:nvSpPr>
        <p:spPr>
          <a:xfrm>
            <a:off x="1035259" y="6512915"/>
            <a:ext cx="154771" cy="153889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フローチャート: 結合子 157">
            <a:extLst>
              <a:ext uri="{FF2B5EF4-FFF2-40B4-BE49-F238E27FC236}">
                <a16:creationId xmlns:a16="http://schemas.microsoft.com/office/drawing/2014/main" id="{14AEA299-E429-4899-9172-9B24D1A22898}"/>
              </a:ext>
            </a:extLst>
          </p:cNvPr>
          <p:cNvSpPr/>
          <p:nvPr/>
        </p:nvSpPr>
        <p:spPr>
          <a:xfrm>
            <a:off x="1035259" y="6841977"/>
            <a:ext cx="154771" cy="153889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四角形: 角を丸くする 159">
            <a:extLst>
              <a:ext uri="{FF2B5EF4-FFF2-40B4-BE49-F238E27FC236}">
                <a16:creationId xmlns:a16="http://schemas.microsoft.com/office/drawing/2014/main" id="{594165D6-533B-0734-92FC-E5D769B05A64}"/>
              </a:ext>
            </a:extLst>
          </p:cNvPr>
          <p:cNvSpPr/>
          <p:nvPr/>
        </p:nvSpPr>
        <p:spPr>
          <a:xfrm>
            <a:off x="383266" y="7196870"/>
            <a:ext cx="1276842" cy="3909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実施期間</a:t>
            </a:r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57B65EAF-1900-EEC7-5AB3-1453C7BDB6FF}"/>
              </a:ext>
            </a:extLst>
          </p:cNvPr>
          <p:cNvSpPr txBox="1"/>
          <p:nvPr/>
        </p:nvSpPr>
        <p:spPr>
          <a:xfrm>
            <a:off x="1737239" y="7284722"/>
            <a:ext cx="2438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令和８年３月上旬まで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2" name="四角形: 角を丸くする 161">
            <a:extLst>
              <a:ext uri="{FF2B5EF4-FFF2-40B4-BE49-F238E27FC236}">
                <a16:creationId xmlns:a16="http://schemas.microsoft.com/office/drawing/2014/main" id="{9146A452-D4B1-0A79-BF77-CCA4076E9BF8}"/>
              </a:ext>
            </a:extLst>
          </p:cNvPr>
          <p:cNvSpPr/>
          <p:nvPr/>
        </p:nvSpPr>
        <p:spPr>
          <a:xfrm>
            <a:off x="3879199" y="7266410"/>
            <a:ext cx="1276842" cy="3379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実施方法</a:t>
            </a: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6335BE65-FAD2-8E18-4E95-DE26D176D056}"/>
              </a:ext>
            </a:extLst>
          </p:cNvPr>
          <p:cNvSpPr txBox="1"/>
          <p:nvPr/>
        </p:nvSpPr>
        <p:spPr>
          <a:xfrm>
            <a:off x="5088810" y="7291766"/>
            <a:ext cx="2218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オンライン（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Zoom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4" name="四角形: 角を丸くする 163">
            <a:extLst>
              <a:ext uri="{FF2B5EF4-FFF2-40B4-BE49-F238E27FC236}">
                <a16:creationId xmlns:a16="http://schemas.microsoft.com/office/drawing/2014/main" id="{F15635E3-7FFA-4946-25D6-34AFE8051955}"/>
              </a:ext>
            </a:extLst>
          </p:cNvPr>
          <p:cNvSpPr/>
          <p:nvPr/>
        </p:nvSpPr>
        <p:spPr>
          <a:xfrm>
            <a:off x="362688" y="7659538"/>
            <a:ext cx="1276842" cy="3379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日程</a:t>
            </a:r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39CE5D52-09A5-5F4B-34C7-9ED17EE239DA}"/>
              </a:ext>
            </a:extLst>
          </p:cNvPr>
          <p:cNvSpPr txBox="1"/>
          <p:nvPr/>
        </p:nvSpPr>
        <p:spPr>
          <a:xfrm>
            <a:off x="1737239" y="7689931"/>
            <a:ext cx="4965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事業者と事務局との調整により決定</a:t>
            </a:r>
          </a:p>
        </p:txBody>
      </p:sp>
      <p:sp>
        <p:nvSpPr>
          <p:cNvPr id="166" name="四角形: 角を丸くする 165">
            <a:extLst>
              <a:ext uri="{FF2B5EF4-FFF2-40B4-BE49-F238E27FC236}">
                <a16:creationId xmlns:a16="http://schemas.microsoft.com/office/drawing/2014/main" id="{B913030D-5BD2-095E-4CFC-E10A02A9F7F7}"/>
              </a:ext>
            </a:extLst>
          </p:cNvPr>
          <p:cNvSpPr/>
          <p:nvPr/>
        </p:nvSpPr>
        <p:spPr>
          <a:xfrm>
            <a:off x="376635" y="8068054"/>
            <a:ext cx="1276842" cy="3379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回数</a:t>
            </a: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CA241D68-8F30-F618-75F3-BF66ADCAFCD9}"/>
              </a:ext>
            </a:extLst>
          </p:cNvPr>
          <p:cNvSpPr txBox="1"/>
          <p:nvPr/>
        </p:nvSpPr>
        <p:spPr>
          <a:xfrm>
            <a:off x="1737239" y="8089406"/>
            <a:ext cx="4696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１事業所につき最大３回まで（１回１～２時間）</a:t>
            </a:r>
          </a:p>
          <a:p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0" name="四角形: 角を丸くする 169">
            <a:extLst>
              <a:ext uri="{FF2B5EF4-FFF2-40B4-BE49-F238E27FC236}">
                <a16:creationId xmlns:a16="http://schemas.microsoft.com/office/drawing/2014/main" id="{F7BAAC90-EBEB-4C0D-289D-B50B9D4129F9}"/>
              </a:ext>
            </a:extLst>
          </p:cNvPr>
          <p:cNvSpPr/>
          <p:nvPr/>
        </p:nvSpPr>
        <p:spPr>
          <a:xfrm>
            <a:off x="376635" y="8473592"/>
            <a:ext cx="1276842" cy="3379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アドバイザー</a:t>
            </a: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FFA80B20-7FDC-4894-0587-D69BA15905F4}"/>
              </a:ext>
            </a:extLst>
          </p:cNvPr>
          <p:cNvSpPr txBox="1"/>
          <p:nvPr/>
        </p:nvSpPr>
        <p:spPr>
          <a:xfrm>
            <a:off x="1737239" y="8500350"/>
            <a:ext cx="4982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全国定巡協の理事・会員法人職員・事務局員</a:t>
            </a:r>
          </a:p>
        </p:txBody>
      </p:sp>
      <p:grpSp>
        <p:nvGrpSpPr>
          <p:cNvPr id="176" name="Group 17">
            <a:extLst>
              <a:ext uri="{FF2B5EF4-FFF2-40B4-BE49-F238E27FC236}">
                <a16:creationId xmlns:a16="http://schemas.microsoft.com/office/drawing/2014/main" id="{AE6E5420-3938-2A4E-6976-5CD47983EE09}"/>
              </a:ext>
            </a:extLst>
          </p:cNvPr>
          <p:cNvGrpSpPr/>
          <p:nvPr/>
        </p:nvGrpSpPr>
        <p:grpSpPr>
          <a:xfrm>
            <a:off x="-531105" y="-111438"/>
            <a:ext cx="8788197" cy="10353455"/>
            <a:chOff x="-55574" y="-1858724"/>
            <a:chExt cx="2339128" cy="2027178"/>
          </a:xfrm>
        </p:grpSpPr>
        <p:sp>
          <p:nvSpPr>
            <p:cNvPr id="177" name="Freeform 18">
              <a:extLst>
                <a:ext uri="{FF2B5EF4-FFF2-40B4-BE49-F238E27FC236}">
                  <a16:creationId xmlns:a16="http://schemas.microsoft.com/office/drawing/2014/main" id="{5BB775F1-C417-6E8B-8B66-00F50EED1DC2}"/>
                </a:ext>
              </a:extLst>
            </p:cNvPr>
            <p:cNvSpPr/>
            <p:nvPr/>
          </p:nvSpPr>
          <p:spPr>
            <a:xfrm>
              <a:off x="-55574" y="-1858724"/>
              <a:ext cx="2313574" cy="162536"/>
            </a:xfrm>
            <a:custGeom>
              <a:avLst/>
              <a:gdLst/>
              <a:ahLst/>
              <a:cxnLst/>
              <a:rect l="l" t="t" r="r" b="b"/>
              <a:pathLst>
                <a:path w="2283554" h="168454">
                  <a:moveTo>
                    <a:pt x="42367" y="0"/>
                  </a:moveTo>
                  <a:lnTo>
                    <a:pt x="2241187" y="0"/>
                  </a:lnTo>
                  <a:cubicBezTo>
                    <a:pt x="2252423" y="0"/>
                    <a:pt x="2263199" y="4464"/>
                    <a:pt x="2271145" y="12409"/>
                  </a:cubicBezTo>
                  <a:cubicBezTo>
                    <a:pt x="2279090" y="20354"/>
                    <a:pt x="2283554" y="31130"/>
                    <a:pt x="2283554" y="42367"/>
                  </a:cubicBezTo>
                  <a:lnTo>
                    <a:pt x="2283554" y="126087"/>
                  </a:lnTo>
                  <a:cubicBezTo>
                    <a:pt x="2283554" y="149486"/>
                    <a:pt x="2264585" y="168454"/>
                    <a:pt x="2241187" y="168454"/>
                  </a:cubicBezTo>
                  <a:lnTo>
                    <a:pt x="42367" y="168454"/>
                  </a:lnTo>
                  <a:cubicBezTo>
                    <a:pt x="18968" y="168454"/>
                    <a:pt x="0" y="149486"/>
                    <a:pt x="0" y="126087"/>
                  </a:cubicBezTo>
                  <a:lnTo>
                    <a:pt x="0" y="42367"/>
                  </a:lnTo>
                  <a:cubicBezTo>
                    <a:pt x="0" y="18968"/>
                    <a:pt x="18968" y="0"/>
                    <a:pt x="42367" y="0"/>
                  </a:cubicBezTo>
                  <a:close/>
                </a:path>
              </a:pathLst>
            </a:custGeom>
            <a:solidFill>
              <a:srgbClr val="CD99A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" name="TextBox 19">
              <a:extLst>
                <a:ext uri="{FF2B5EF4-FFF2-40B4-BE49-F238E27FC236}">
                  <a16:creationId xmlns:a16="http://schemas.microsoft.com/office/drawing/2014/main" id="{DA6F36A6-5B4A-45EE-BDB8-A098118C65E3}"/>
                </a:ext>
              </a:extLst>
            </p:cNvPr>
            <p:cNvSpPr txBox="1"/>
            <p:nvPr/>
          </p:nvSpPr>
          <p:spPr>
            <a:xfrm>
              <a:off x="0" y="-28575"/>
              <a:ext cx="2283554" cy="197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sp>
        <p:nvSpPr>
          <p:cNvPr id="93" name="TextBox 93"/>
          <p:cNvSpPr txBox="1"/>
          <p:nvPr/>
        </p:nvSpPr>
        <p:spPr>
          <a:xfrm>
            <a:off x="549950" y="-140708"/>
            <a:ext cx="6696893" cy="618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5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/>
                <a:sym typeface="源柔ゴシック Heavy"/>
              </a:rPr>
              <a:t>長野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/>
                <a:sym typeface="源柔ゴシック Heavy"/>
              </a:rPr>
              <a:t>県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令和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 panose="020B0600070205080204" charset="-128"/>
              </a:rPr>
              <a:t>７年度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24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時間在宅ケアサービス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等推進事業</a:t>
            </a:r>
            <a:endParaRPr 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源柔ゴシック Heavy"/>
              <a:sym typeface="源柔ゴシック Heavy"/>
            </a:endParaRP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D6F015B3-DE58-6D8A-92EE-86D3F1655C70}"/>
              </a:ext>
            </a:extLst>
          </p:cNvPr>
          <p:cNvSpPr txBox="1"/>
          <p:nvPr/>
        </p:nvSpPr>
        <p:spPr>
          <a:xfrm>
            <a:off x="5224875" y="2034843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 panose="020B0600070205080204" charset="-128"/>
              </a:rPr>
              <a:t>相談</a:t>
            </a:r>
            <a:endParaRPr kumimoji="1" lang="en-US" altLang="ja-JP" sz="4000" b="1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源柔ゴシック Heavy" panose="020B0600070205080204" charset="-128"/>
            </a:endParaRPr>
          </a:p>
          <a:p>
            <a:pPr algn="ctr"/>
            <a:r>
              <a:rPr kumimoji="1" lang="ja-JP" altLang="en-US" sz="44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 panose="020B0600070205080204" charset="-128"/>
              </a:rPr>
              <a:t>無料</a:t>
            </a:r>
          </a:p>
        </p:txBody>
      </p:sp>
      <p:grpSp>
        <p:nvGrpSpPr>
          <p:cNvPr id="190" name="Group 5">
            <a:extLst>
              <a:ext uri="{FF2B5EF4-FFF2-40B4-BE49-F238E27FC236}">
                <a16:creationId xmlns:a16="http://schemas.microsoft.com/office/drawing/2014/main" id="{057919B6-B427-DD77-E918-42AE24DC8D74}"/>
              </a:ext>
            </a:extLst>
          </p:cNvPr>
          <p:cNvGrpSpPr/>
          <p:nvPr/>
        </p:nvGrpSpPr>
        <p:grpSpPr>
          <a:xfrm>
            <a:off x="3118028" y="2537980"/>
            <a:ext cx="2064574" cy="1165041"/>
            <a:chOff x="0" y="0"/>
            <a:chExt cx="812800" cy="812800"/>
          </a:xfrm>
        </p:grpSpPr>
        <p:sp>
          <p:nvSpPr>
            <p:cNvPr id="191" name="Freeform 6">
              <a:extLst>
                <a:ext uri="{FF2B5EF4-FFF2-40B4-BE49-F238E27FC236}">
                  <a16:creationId xmlns:a16="http://schemas.microsoft.com/office/drawing/2014/main" id="{5F1190D3-C94F-36FE-76BB-2E9A3722E72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2" name="TextBox 7">
              <a:extLst>
                <a:ext uri="{FF2B5EF4-FFF2-40B4-BE49-F238E27FC236}">
                  <a16:creationId xmlns:a16="http://schemas.microsoft.com/office/drawing/2014/main" id="{BB653FB7-EC5F-F533-CB55-ADF1514A9127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EBAD57DA-67F6-A314-824D-F5A3D216649A}"/>
              </a:ext>
            </a:extLst>
          </p:cNvPr>
          <p:cNvSpPr txBox="1"/>
          <p:nvPr/>
        </p:nvSpPr>
        <p:spPr>
          <a:xfrm>
            <a:off x="2915831" y="2547850"/>
            <a:ext cx="2425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 panose="020B0600070205080204" charset="-128"/>
              </a:rPr>
              <a:t>最大</a:t>
            </a:r>
            <a:endParaRPr kumimoji="1" lang="en-US" altLang="ja-JP" sz="2800" b="1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源柔ゴシック Heavy" panose="020B0600070205080204" charset="-128"/>
            </a:endParaRPr>
          </a:p>
          <a:p>
            <a:pPr algn="ctr"/>
            <a:r>
              <a:rPr kumimoji="1" lang="ja-JP" altLang="en-US" sz="40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 panose="020B0600070205080204" charset="-128"/>
              </a:rPr>
              <a:t>３回</a:t>
            </a:r>
          </a:p>
        </p:txBody>
      </p:sp>
      <p:grpSp>
        <p:nvGrpSpPr>
          <p:cNvPr id="194" name="Group 5">
            <a:extLst>
              <a:ext uri="{FF2B5EF4-FFF2-40B4-BE49-F238E27FC236}">
                <a16:creationId xmlns:a16="http://schemas.microsoft.com/office/drawing/2014/main" id="{0990A46E-054B-D804-A611-594670EA6CF0}"/>
              </a:ext>
            </a:extLst>
          </p:cNvPr>
          <p:cNvGrpSpPr/>
          <p:nvPr/>
        </p:nvGrpSpPr>
        <p:grpSpPr>
          <a:xfrm>
            <a:off x="593437" y="2482575"/>
            <a:ext cx="2157555" cy="1185374"/>
            <a:chOff x="0" y="0"/>
            <a:chExt cx="812800" cy="812800"/>
          </a:xfrm>
        </p:grpSpPr>
        <p:sp>
          <p:nvSpPr>
            <p:cNvPr id="195" name="Freeform 6">
              <a:extLst>
                <a:ext uri="{FF2B5EF4-FFF2-40B4-BE49-F238E27FC236}">
                  <a16:creationId xmlns:a16="http://schemas.microsoft.com/office/drawing/2014/main" id="{9D7784B2-639E-8B82-CF53-EE8EECC640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96" name="TextBox 7">
              <a:extLst>
                <a:ext uri="{FF2B5EF4-FFF2-40B4-BE49-F238E27FC236}">
                  <a16:creationId xmlns:a16="http://schemas.microsoft.com/office/drawing/2014/main" id="{D030C243-2B7D-C4D5-4BEF-010B6DD4C02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87D5D576-9870-1F5B-0CFA-65B0004A508E}"/>
              </a:ext>
            </a:extLst>
          </p:cNvPr>
          <p:cNvSpPr txBox="1"/>
          <p:nvPr/>
        </p:nvSpPr>
        <p:spPr>
          <a:xfrm>
            <a:off x="482173" y="2594932"/>
            <a:ext cx="2210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 panose="020B0600070205080204" charset="-128"/>
              </a:rPr>
              <a:t>７事業所</a:t>
            </a:r>
            <a:endParaRPr kumimoji="1" lang="en-US" altLang="ja-JP" sz="2800" b="1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源柔ゴシック Heavy" panose="020B0600070205080204" charset="-128"/>
            </a:endParaRPr>
          </a:p>
          <a:p>
            <a:pPr algn="ctr"/>
            <a:r>
              <a:rPr kumimoji="1" lang="ja-JP" altLang="en-US" sz="28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源柔ゴシック Heavy" panose="020B0600070205080204" charset="-128"/>
              </a:rPr>
              <a:t>限定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5CD1F18-C28F-4C28-8709-4F5A37CD6EE8}"/>
              </a:ext>
            </a:extLst>
          </p:cNvPr>
          <p:cNvSpPr/>
          <p:nvPr/>
        </p:nvSpPr>
        <p:spPr>
          <a:xfrm>
            <a:off x="438863" y="1810182"/>
            <a:ext cx="6601048" cy="1524124"/>
          </a:xfrm>
          <a:prstGeom prst="roundRect">
            <a:avLst>
              <a:gd name="adj" fmla="val 941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49"/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428954A4-3A4C-46D4-B358-7E81E1DD7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02" y="1972027"/>
            <a:ext cx="6130769" cy="1147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583"/>
              </a:spcBef>
            </a:pPr>
            <a:r>
              <a:rPr kumimoji="0" lang="en-US" altLang="ja-JP" sz="136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0" lang="ja-JP" altLang="en-US" sz="136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申込先</a:t>
            </a:r>
            <a:r>
              <a:rPr kumimoji="0" lang="en-US" altLang="ja-JP" sz="136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kumimoji="0" lang="ja-JP" altLang="en-US" sz="136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一般社団法人 全国定期巡回・随時対応型訪問介護看護協議会</a:t>
            </a:r>
            <a:endParaRPr kumimoji="0" lang="en-US" altLang="ja-JP" sz="136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ts val="1166"/>
              </a:spcBef>
            </a:pPr>
            <a:r>
              <a:rPr kumimoji="0" lang="en-US" altLang="ja-JP" sz="1749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FAX</a:t>
            </a:r>
            <a:r>
              <a:rPr kumimoji="0" lang="ja-JP" altLang="en-US" sz="1749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kumimoji="0" lang="en-US" altLang="ja-JP" sz="1749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03-3380-5625</a:t>
            </a:r>
          </a:p>
          <a:p>
            <a:pPr eaLnBrk="1" hangingPunct="1">
              <a:spcBef>
                <a:spcPts val="1166"/>
              </a:spcBef>
            </a:pPr>
            <a:r>
              <a:rPr kumimoji="0" lang="en-US" altLang="ja-JP" sz="1749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Web</a:t>
            </a:r>
            <a:r>
              <a:rPr kumimoji="0" lang="ja-JP" altLang="en-US" sz="1020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https://forms.gle/6FDsiAoMH4vpX8gf7</a:t>
            </a:r>
            <a:endParaRPr lang="ja-JP" altLang="en-US" sz="1400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657" name="TextBox 20"/>
          <p:cNvSpPr txBox="1">
            <a:spLocks noChangeArrowheads="1"/>
          </p:cNvSpPr>
          <p:nvPr/>
        </p:nvSpPr>
        <p:spPr bwMode="auto">
          <a:xfrm>
            <a:off x="455360" y="1119980"/>
            <a:ext cx="6704581" cy="588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583"/>
              </a:spcBef>
            </a:pPr>
            <a:r>
              <a:rPr kumimoji="0" lang="ja-JP" altLang="en-US" sz="136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アドバイザー派遣をご希望の方は、以下の必要事項をご記入の上、</a:t>
            </a:r>
            <a:endParaRPr kumimoji="0" lang="en-US" altLang="ja-JP" sz="136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spcBef>
                <a:spcPts val="583"/>
              </a:spcBef>
            </a:pPr>
            <a:r>
              <a:rPr kumimoji="0" lang="en-US" altLang="ja-JP" sz="136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Web</a:t>
            </a:r>
            <a:r>
              <a:rPr kumimoji="0" lang="ja-JP" altLang="en-US" sz="136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または </a:t>
            </a:r>
            <a:r>
              <a:rPr kumimoji="0" lang="en-US" altLang="ja-JP" sz="136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FAX</a:t>
            </a:r>
            <a:r>
              <a:rPr kumimoji="0" lang="ja-JP" altLang="en-US" sz="136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にて </a:t>
            </a:r>
            <a:r>
              <a:rPr kumimoji="0" lang="en-US" altLang="ja-JP" sz="1361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kumimoji="0" lang="ja-JP" altLang="en-US" sz="1361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kumimoji="0" lang="en-US" altLang="ja-JP" sz="1361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  <a:r>
              <a:rPr kumimoji="0" lang="ja-JP" altLang="en-US" sz="1361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 </a:t>
            </a:r>
            <a:r>
              <a:rPr kumimoji="0" lang="en-US" altLang="ja-JP" sz="1361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0" lang="ja-JP" altLang="en-US" sz="1361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火</a:t>
            </a:r>
            <a:r>
              <a:rPr kumimoji="0" lang="en-US" altLang="ja-JP" sz="1361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kumimoji="0" lang="ja-JP" altLang="en-US" sz="1361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中まで</a:t>
            </a:r>
            <a:r>
              <a:rPr kumimoji="0" lang="ja-JP" altLang="en-US" sz="136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0" lang="ja-JP" altLang="en-US" sz="136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にお申込みください。</a:t>
            </a:r>
            <a:endParaRPr kumimoji="0" lang="en-US" altLang="ja-JP" sz="136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8F95C72-C012-46D3-8C30-B643F144821E}"/>
              </a:ext>
            </a:extLst>
          </p:cNvPr>
          <p:cNvSpPr/>
          <p:nvPr/>
        </p:nvSpPr>
        <p:spPr>
          <a:xfrm>
            <a:off x="0" y="0"/>
            <a:ext cx="7556500" cy="8947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314871" rtlCol="0" anchor="ctr"/>
          <a:lstStyle/>
          <a:p>
            <a:pPr algn="ctr"/>
            <a:r>
              <a:rPr kumimoji="1" lang="ja-JP" altLang="en-US" sz="2332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令和</a:t>
            </a:r>
            <a:r>
              <a:rPr kumimoji="1" lang="en-US" altLang="ja-JP" sz="2332" b="1" dirty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kumimoji="1" lang="ja-JP" altLang="en-US" sz="2332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年度 長野県 アドバイザー派遣 申込書</a:t>
            </a:r>
            <a:endParaRPr kumimoji="1" lang="en-US" altLang="ja-JP" sz="2332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1361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（送信票不要）</a:t>
            </a:r>
            <a:endParaRPr kumimoji="1" lang="ja-JP" altLang="en-US" sz="1361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AB07F5-0F6A-4B35-ABA8-AAB64EADB29F}"/>
              </a:ext>
            </a:extLst>
          </p:cNvPr>
          <p:cNvSpPr txBox="1"/>
          <p:nvPr/>
        </p:nvSpPr>
        <p:spPr>
          <a:xfrm>
            <a:off x="400450" y="9952438"/>
            <a:ext cx="6584551" cy="523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230" indent="-333230">
              <a:spcBef>
                <a:spcPts val="583"/>
              </a:spcBef>
              <a:buFont typeface="Wingdings" panose="05000000000000000000" pitchFamily="2" charset="2"/>
              <a:buChar char="ü"/>
            </a:pPr>
            <a:r>
              <a:rPr lang="ja-JP" altLang="en-US" sz="1166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後日、事務局から日程調整のご連絡をさせていただきます。</a:t>
            </a:r>
            <a:endParaRPr lang="en-US" altLang="ja-JP" sz="1166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33230" indent="-333230">
              <a:spcBef>
                <a:spcPts val="583"/>
              </a:spcBef>
              <a:buFont typeface="Wingdings" panose="05000000000000000000" pitchFamily="2" charset="2"/>
              <a:buChar char="ü"/>
            </a:pPr>
            <a:r>
              <a:rPr kumimoji="1" lang="ja-JP" altLang="en-US" sz="1166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申込書に記載された個人情報は、</a:t>
            </a:r>
            <a:r>
              <a:rPr lang="ja-JP" altLang="en-US" sz="1166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研修会</a:t>
            </a:r>
            <a:r>
              <a:rPr kumimoji="1" lang="ja-JP" altLang="en-US" sz="1166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の運営管理の目的にのみ利用いたします。</a:t>
            </a:r>
          </a:p>
        </p:txBody>
      </p:sp>
      <p:graphicFrame>
        <p:nvGraphicFramePr>
          <p:cNvPr id="13" name="表 5">
            <a:extLst>
              <a:ext uri="{FF2B5EF4-FFF2-40B4-BE49-F238E27FC236}">
                <a16:creationId xmlns:a16="http://schemas.microsoft.com/office/drawing/2014/main" id="{080E9D51-982C-4E12-B940-AB36E4E7C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852089"/>
              </p:ext>
            </p:extLst>
          </p:nvPr>
        </p:nvGraphicFramePr>
        <p:xfrm>
          <a:off x="443555" y="3470107"/>
          <a:ext cx="6576611" cy="136561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49880">
                  <a:extLst>
                    <a:ext uri="{9D8B030D-6E8A-4147-A177-3AD203B41FA5}">
                      <a16:colId xmlns:a16="http://schemas.microsoft.com/office/drawing/2014/main" val="2168204673"/>
                    </a:ext>
                  </a:extLst>
                </a:gridCol>
                <a:gridCol w="5426731">
                  <a:extLst>
                    <a:ext uri="{9D8B030D-6E8A-4147-A177-3AD203B41FA5}">
                      <a16:colId xmlns:a16="http://schemas.microsoft.com/office/drawing/2014/main" val="1526377539"/>
                    </a:ext>
                  </a:extLst>
                </a:gridCol>
              </a:tblGrid>
              <a:tr h="3414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法人名</a:t>
                      </a:r>
                    </a:p>
                  </a:txBody>
                  <a:tcPr marL="88864" marR="88864" marT="44432" marB="44432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478893"/>
                  </a:ext>
                </a:extLst>
              </a:tr>
              <a:tr h="3414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事業所名</a:t>
                      </a:r>
                      <a:endParaRPr kumimoji="1" lang="en-US" altLang="ja-JP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663631"/>
                  </a:ext>
                </a:extLst>
              </a:tr>
              <a:tr h="3414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電話番号</a:t>
                      </a:r>
                      <a:endParaRPr kumimoji="1" lang="en-US" altLang="ja-JP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204342"/>
                  </a:ext>
                </a:extLst>
              </a:tr>
              <a:tr h="3414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開設状況</a:t>
                      </a:r>
                      <a:endParaRPr kumimoji="1" lang="en-US" altLang="ja-JP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841036"/>
                  </a:ext>
                </a:extLst>
              </a:tr>
            </a:tbl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3846CA-719E-42D8-8366-5301EA879C0C}"/>
              </a:ext>
            </a:extLst>
          </p:cNvPr>
          <p:cNvSpPr txBox="1"/>
          <p:nvPr/>
        </p:nvSpPr>
        <p:spPr>
          <a:xfrm>
            <a:off x="5822329" y="2380208"/>
            <a:ext cx="1381298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75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QR</a:t>
            </a:r>
            <a:r>
              <a:rPr lang="ja-JP" altLang="en-US" sz="875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コードをスマートフォン等で読み取り、申込フォームに</a:t>
            </a:r>
            <a:endParaRPr lang="en-US" altLang="ja-JP" sz="875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875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必要事項をご入力ください。</a:t>
            </a:r>
            <a:endParaRPr kumimoji="1" lang="ja-JP" altLang="en-US" sz="875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22" name="表 5">
            <a:extLst>
              <a:ext uri="{FF2B5EF4-FFF2-40B4-BE49-F238E27FC236}">
                <a16:creationId xmlns:a16="http://schemas.microsoft.com/office/drawing/2014/main" id="{A15906C6-07CC-4C6E-9BDA-74B76B03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164358"/>
              </p:ext>
            </p:extLst>
          </p:nvPr>
        </p:nvGraphicFramePr>
        <p:xfrm>
          <a:off x="434581" y="9015330"/>
          <a:ext cx="6594806" cy="79262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19669">
                  <a:extLst>
                    <a:ext uri="{9D8B030D-6E8A-4147-A177-3AD203B41FA5}">
                      <a16:colId xmlns:a16="http://schemas.microsoft.com/office/drawing/2014/main" val="2168204673"/>
                    </a:ext>
                  </a:extLst>
                </a:gridCol>
                <a:gridCol w="4775137">
                  <a:extLst>
                    <a:ext uri="{9D8B030D-6E8A-4147-A177-3AD203B41FA5}">
                      <a16:colId xmlns:a16="http://schemas.microsoft.com/office/drawing/2014/main" val="1526377539"/>
                    </a:ext>
                  </a:extLst>
                </a:gridCol>
              </a:tblGrid>
              <a:tr h="79262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ご相談したい内容があればご記入ください。</a:t>
                      </a:r>
                    </a:p>
                  </a:txBody>
                  <a:tcPr marL="88864" marR="88864" marT="44432" marB="44432" anchor="ctr"/>
                </a:tc>
                <a:tc>
                  <a:txBody>
                    <a:bodyPr/>
                    <a:lstStyle/>
                    <a:p>
                      <a:endParaRPr kumimoji="1" lang="ja-JP" altLang="en-US" sz="17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478893"/>
                  </a:ext>
                </a:extLst>
              </a:tr>
            </a:tbl>
          </a:graphicData>
        </a:graphic>
      </p:graphicFrame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D5D2A5FD-0899-5427-A7D1-AD2D812C0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165744"/>
              </p:ext>
            </p:extLst>
          </p:nvPr>
        </p:nvGraphicFramePr>
        <p:xfrm>
          <a:off x="434581" y="4932525"/>
          <a:ext cx="6576612" cy="12749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5669">
                  <a:extLst>
                    <a:ext uri="{9D8B030D-6E8A-4147-A177-3AD203B41FA5}">
                      <a16:colId xmlns:a16="http://schemas.microsoft.com/office/drawing/2014/main" val="260972353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88647423"/>
                    </a:ext>
                  </a:extLst>
                </a:gridCol>
                <a:gridCol w="5442743">
                  <a:extLst>
                    <a:ext uri="{9D8B030D-6E8A-4147-A177-3AD203B41FA5}">
                      <a16:colId xmlns:a16="http://schemas.microsoft.com/office/drawing/2014/main" val="754377561"/>
                    </a:ext>
                  </a:extLst>
                </a:gridCol>
              </a:tblGrid>
              <a:tr h="37518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参加者①</a:t>
                      </a:r>
                      <a:endParaRPr kumimoji="1" lang="en-US" altLang="ja-JP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vert="eaVert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氏名</a:t>
                      </a:r>
                      <a:endParaRPr kumimoji="1" lang="en-US" altLang="ja-JP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93666"/>
                  </a:ext>
                </a:extLst>
              </a:tr>
              <a:tr h="423422">
                <a:tc vMerge="1"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メール</a:t>
                      </a:r>
                      <a:endParaRPr kumimoji="1" lang="en-US" altLang="ja-JP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アドレス</a:t>
                      </a: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836481"/>
                  </a:ext>
                </a:extLst>
              </a:tr>
              <a:tr h="476350">
                <a:tc vMerge="1"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役職</a:t>
                      </a: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□経営層（理事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取締役等）□管理職（部長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課長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管理者等）□一般社員（事務員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介護員等）</a:t>
                      </a: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□専門職（ケアマネジャー、看護師等）□その他（　　　　　　　　　　　　）</a:t>
                      </a: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966240"/>
                  </a:ext>
                </a:extLst>
              </a:tr>
            </a:tbl>
          </a:graphicData>
        </a:graphic>
      </p:graphicFrame>
      <p:pic>
        <p:nvPicPr>
          <p:cNvPr id="5" name="図 4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48B3CCEC-FA52-35D6-AD4F-9598ECCED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81" y="2291180"/>
            <a:ext cx="977548" cy="97754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920CDA-212A-2E9F-3B9F-2CAB76AEF040}"/>
              </a:ext>
            </a:extLst>
          </p:cNvPr>
          <p:cNvSpPr txBox="1"/>
          <p:nvPr/>
        </p:nvSpPr>
        <p:spPr>
          <a:xfrm>
            <a:off x="3870561" y="4509323"/>
            <a:ext cx="30807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□未開設　（開設予定：　　　　　　　　　　　頃）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F101060-BDA1-2A8F-D1BF-0F026FC72E63}"/>
              </a:ext>
            </a:extLst>
          </p:cNvPr>
          <p:cNvSpPr txBox="1"/>
          <p:nvPr/>
        </p:nvSpPr>
        <p:spPr>
          <a:xfrm>
            <a:off x="1568450" y="4530487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□開設済</a:t>
            </a:r>
          </a:p>
        </p:txBody>
      </p:sp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32E39F72-6271-3248-6AD2-ACAFF5472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91243"/>
              </p:ext>
            </p:extLst>
          </p:nvPr>
        </p:nvGraphicFramePr>
        <p:xfrm>
          <a:off x="425450" y="6299576"/>
          <a:ext cx="6585743" cy="12749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60972353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88647423"/>
                    </a:ext>
                  </a:extLst>
                </a:gridCol>
                <a:gridCol w="5442743">
                  <a:extLst>
                    <a:ext uri="{9D8B030D-6E8A-4147-A177-3AD203B41FA5}">
                      <a16:colId xmlns:a16="http://schemas.microsoft.com/office/drawing/2014/main" val="754377561"/>
                    </a:ext>
                  </a:extLst>
                </a:gridCol>
              </a:tblGrid>
              <a:tr h="37518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参加者②</a:t>
                      </a:r>
                      <a:endParaRPr kumimoji="1" lang="en-US" altLang="ja-JP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vert="eaVert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氏名</a:t>
                      </a:r>
                      <a:endParaRPr kumimoji="1" lang="en-US" altLang="ja-JP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93666"/>
                  </a:ext>
                </a:extLst>
              </a:tr>
              <a:tr h="423422">
                <a:tc vMerge="1"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メール</a:t>
                      </a:r>
                      <a:endParaRPr kumimoji="1" lang="en-US" altLang="ja-JP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アドレス</a:t>
                      </a: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836481"/>
                  </a:ext>
                </a:extLst>
              </a:tr>
              <a:tr h="476350">
                <a:tc vMerge="1"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役職</a:t>
                      </a: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□経営層（理事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取締役等）□管理職（部長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課長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管理者等）□一般社員（事務員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介護員等）</a:t>
                      </a: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□専門職（ケアマネジャー、看護師等）□その他（　　　　　　　　　　　　）</a:t>
                      </a: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966240"/>
                  </a:ext>
                </a:extLst>
              </a:tr>
            </a:tbl>
          </a:graphicData>
        </a:graphic>
      </p:graphicFrame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50A3BD33-67D8-EEE7-185B-81691C8A8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292370"/>
              </p:ext>
            </p:extLst>
          </p:nvPr>
        </p:nvGraphicFramePr>
        <p:xfrm>
          <a:off x="434581" y="7638298"/>
          <a:ext cx="6576612" cy="12749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5669">
                  <a:extLst>
                    <a:ext uri="{9D8B030D-6E8A-4147-A177-3AD203B41FA5}">
                      <a16:colId xmlns:a16="http://schemas.microsoft.com/office/drawing/2014/main" val="260972353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88647423"/>
                    </a:ext>
                  </a:extLst>
                </a:gridCol>
                <a:gridCol w="5442743">
                  <a:extLst>
                    <a:ext uri="{9D8B030D-6E8A-4147-A177-3AD203B41FA5}">
                      <a16:colId xmlns:a16="http://schemas.microsoft.com/office/drawing/2014/main" val="754377561"/>
                    </a:ext>
                  </a:extLst>
                </a:gridCol>
              </a:tblGrid>
              <a:tr h="37518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参加者③</a:t>
                      </a:r>
                      <a:endParaRPr kumimoji="1" lang="en-US" altLang="ja-JP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vert="eaVert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氏名</a:t>
                      </a:r>
                      <a:endParaRPr kumimoji="1" lang="en-US" altLang="ja-JP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93666"/>
                  </a:ext>
                </a:extLst>
              </a:tr>
              <a:tr h="423422">
                <a:tc vMerge="1"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メール</a:t>
                      </a:r>
                      <a:endParaRPr kumimoji="1" lang="en-US" altLang="ja-JP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アドレス</a:t>
                      </a: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836481"/>
                  </a:ext>
                </a:extLst>
              </a:tr>
              <a:tr h="476350">
                <a:tc vMerge="1"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役職</a:t>
                      </a: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88864" marR="88864" marT="44432" marB="44432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□経営層（理事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取締役等）□管理職（部長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課長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管理者等）□一般社員（事務員</a:t>
                      </a:r>
                      <a:r>
                        <a:rPr kumimoji="1" lang="en-US" altLang="ja-JP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</a:t>
                      </a: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介護員等）</a:t>
                      </a:r>
                      <a:endParaRPr kumimoji="1" lang="en-US" altLang="ja-JP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l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□専門職（ケアマネジャー、看護師等）□その他（　　　　　　　　　　　　）</a:t>
                      </a:r>
                    </a:p>
                  </a:txBody>
                  <a:tcPr marL="88864" marR="88864" marT="44432" marB="4443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96624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970891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ENTATION" val="Lef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515</Words>
  <Application>Microsoft Office PowerPoint</Application>
  <PresentationFormat>ユーザー設定</PresentationFormat>
  <Paragraphs>73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メイリオ</vt:lpstr>
      <vt:lpstr>Wingdings</vt:lpstr>
      <vt:lpstr>Meiryo UI</vt:lpstr>
      <vt:lpstr>Calibri</vt:lpstr>
      <vt:lpstr>Arial</vt:lpstr>
      <vt:lpstr>游ゴシック</vt:lpstr>
      <vt:lpstr>源柔ゴシック Bold</vt:lpstr>
      <vt:lpstr>Office Theme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鈴木 弥生</dc:creator>
  <cp:lastModifiedBy>鈴木 弥生</cp:lastModifiedBy>
  <cp:revision>3</cp:revision>
  <dcterms:created xsi:type="dcterms:W3CDTF">2006-08-16T00:00:00Z</dcterms:created>
  <dcterms:modified xsi:type="dcterms:W3CDTF">2025-10-07T02:46:30Z</dcterms:modified>
  <dc:identifier>DAG0_9qD6eM</dc:identifier>
</cp:coreProperties>
</file>